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2" r:id="rId4"/>
    <p:sldId id="261" r:id="rId5"/>
    <p:sldId id="263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8"/>
    <p:restoredTop sz="94647"/>
  </p:normalViewPr>
  <p:slideViewPr>
    <p:cSldViewPr snapToGrid="0" snapToObjects="1">
      <p:cViewPr varScale="1">
        <p:scale>
          <a:sx n="97" d="100"/>
          <a:sy n="97" d="100"/>
        </p:scale>
        <p:origin x="-12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6DA0E7-109C-894A-9EC0-0E7E070D0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1C15BBD-6B23-2948-A8C7-B6B43211A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980024-9F85-9345-9295-292D6446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4B-9DD7-4141-9A11-2AF5FECA0AD9}" type="datetimeFigureOut"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0E3C97-C120-F047-8DCC-3092F2B7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CDDBED-A7B4-9B48-96A0-190C2FF8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8E2E-1B5A-AA45-86C2-36DA19830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1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70BDD1-16B1-594F-B152-40A487B3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8FB62B-0E2E-E641-8784-2607024CF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3D6FF1-4373-A94D-A02E-22F4CCB5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4B-9DD7-4141-9A11-2AF5FECA0AD9}" type="datetimeFigureOut"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09D4D6-2899-E548-A471-1AFABCA3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77E445-8618-1D45-9410-A540D5A5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8E2E-1B5A-AA45-86C2-36DA19830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2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5203E0-2739-8644-8A6F-A7E35CDA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6C57F1-07A6-294D-8232-1E7C18EFF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2B3C29-EE82-0847-99FC-131C6E68B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4B-9DD7-4141-9A11-2AF5FECA0AD9}" type="datetimeFigureOut"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1FD94E-1D93-8446-945E-03B2B33D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1E6242-35B2-2545-915A-D9694CDE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8E2E-1B5A-AA45-86C2-36DA19830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2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1D733E-182F-9546-BCEA-B75A640C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283867-88E9-B64B-8192-23FDDEF23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5FE6BF-FB68-FC48-B056-08306DAF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4B-9DD7-4141-9A11-2AF5FECA0AD9}" type="datetimeFigureOut"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376D46-1C06-F044-B53E-CA7105FF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42993F-4C03-2C45-9DE5-8244FCBE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8E2E-1B5A-AA45-86C2-36DA19830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80A817-D2A1-B14A-BB81-A1D9D245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60A9C7-9244-AA4D-8DC3-F063C1A43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F4EC05-07E8-FC4F-9D4C-E1717E78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4B-9DD7-4141-9A11-2AF5FECA0AD9}" type="datetimeFigureOut"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6B529F-0FBF-1648-982A-294C25CD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3D98BC-D445-EA48-951F-C313CEBF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8E2E-1B5A-AA45-86C2-36DA19830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4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1EAAFE-C614-114D-A6BC-5F76FB74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6069B-AA4B-1844-B115-951A9EE27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2516CB-AB12-1B4D-95A1-8EE972B84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535799-6FAB-B344-8BFD-10C28BDE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4B-9DD7-4141-9A11-2AF5FECA0AD9}" type="datetimeFigureOut"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C18449-E45E-F74D-BE00-D27257D8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AEB6EE-D391-474D-A479-67BD9E9E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8E2E-1B5A-AA45-86C2-36DA19830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D3FD46-6E67-E242-B848-0325E703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EE532C-6B21-AC46-A429-0A91DE530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4883D04-045E-B242-BA59-81FF33955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7F7FF1-50CA-B345-981A-A6925A058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534C761-4D8D-3F44-ADA8-5A9C40260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872D4C-7C00-2C48-9F2B-6C0FBC2D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4B-9DD7-4141-9A11-2AF5FECA0AD9}" type="datetimeFigureOut"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D9BADDE-025B-B649-B1B4-8DF454D3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EB3EE1-19ED-BE4F-A4FF-F1199C73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8E2E-1B5A-AA45-86C2-36DA19830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5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73BF5B-3B87-FF46-BF1F-AB4C0519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B7DCB32-865D-704A-9EFA-A51DEEEC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4B-9DD7-4141-9A11-2AF5FECA0AD9}" type="datetimeFigureOut"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C6B837A-EF3C-4043-9783-3B7D8C29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97EC04-EC83-8841-BF19-869B17D6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8E2E-1B5A-AA45-86C2-36DA19830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9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4B5416F-EB1A-3A4A-A26A-ABECCCFD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4B-9DD7-4141-9A11-2AF5FECA0AD9}" type="datetimeFigureOut"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485644-47C1-254E-B177-A798FBFE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BCA52A8-7FD5-E04A-8143-0485DF3C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8E2E-1B5A-AA45-86C2-36DA19830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9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CB9105-20E4-824A-BC27-4154EB2B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4501E3-35A6-AD46-9FE4-FFCA6DC2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6A889E0-6619-6A4A-B96F-652E64094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9D29B3-591F-2040-9B14-061A6CE0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4B-9DD7-4141-9A11-2AF5FECA0AD9}" type="datetimeFigureOut"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97159E-5682-3048-9171-B3542498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CFA812-88CA-9149-905B-C1A17208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8E2E-1B5A-AA45-86C2-36DA19830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7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DFC30B-FAA2-3248-A668-9AA34CF5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711A7A7-0968-E942-915D-92F28BEB71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3E78DE-1CFA-5740-9856-6802B12BE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5A81FE-303C-1041-85B3-FE4DE579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4B-9DD7-4141-9A11-2AF5FECA0AD9}" type="datetimeFigureOut"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47CB84E-1CEA-A342-95C4-0860FE53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85DB04-E4BF-BB47-A377-5098A1CF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8E2E-1B5A-AA45-86C2-36DA19830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7718D8C-1A09-F645-89C3-23CA711A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68FB94-21D0-2643-8978-952EA4A35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563CF1-D4F9-644B-8887-704070C99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434B-9DD7-4141-9A11-2AF5FECA0AD9}" type="datetimeFigureOut"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81F5C2-2E4A-D946-A403-BA25CD99B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DD27CE-4F04-B74F-AC48-373432FCE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8E2E-1B5A-AA45-86C2-36DA19830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0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12C02-AF49-394B-BD30-8AD5337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" y="162752"/>
            <a:ext cx="10098024" cy="750443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EZRC - LN</a:t>
            </a:r>
            <a:r>
              <a:rPr lang="en-US" sz="3200" baseline="-25000">
                <a:latin typeface="+mn-lt"/>
              </a:rPr>
              <a:t>2</a:t>
            </a:r>
            <a:r>
              <a:rPr lang="en-US" sz="3200">
                <a:latin typeface="+mn-lt"/>
              </a:rPr>
              <a:t> containers in Bldg. 341</a:t>
            </a:r>
            <a:endParaRPr lang="en-US" sz="3200" baseline="-2500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BEE8780-C052-D44E-9EC6-8BDF9C81ED50}"/>
              </a:ext>
            </a:extLst>
          </p:cNvPr>
          <p:cNvSpPr txBox="1">
            <a:spLocks/>
          </p:cNvSpPr>
          <p:nvPr/>
        </p:nvSpPr>
        <p:spPr>
          <a:xfrm>
            <a:off x="211788" y="1005656"/>
            <a:ext cx="7854873" cy="15351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2 mobile storage tanks are parked next to side entrance</a:t>
            </a:r>
          </a:p>
          <a:p>
            <a:r>
              <a:rPr lang="en-US" sz="2400"/>
              <a:t>Refilled weekly by delivery service</a:t>
            </a:r>
          </a:p>
          <a:p>
            <a:r>
              <a:rPr lang="en-US" sz="2400"/>
              <a:t>4 sample containers should be refilled </a:t>
            </a:r>
            <a:r>
              <a:rPr lang="en-US" sz="2400" u="sng"/>
              <a:t>twice weekly</a:t>
            </a:r>
            <a:r>
              <a:rPr lang="en-US" sz="2400"/>
              <a:t> as shown below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284A1553-5958-0941-9C7A-9C4B33689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3255" y="365125"/>
            <a:ext cx="3263503" cy="4351338"/>
          </a:xfr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C973D78-F4BB-0146-BF80-9F40A753B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" y="3437398"/>
            <a:ext cx="3590544" cy="26929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41D04775-C366-F842-8400-096EE49FEEAB}"/>
              </a:ext>
            </a:extLst>
          </p:cNvPr>
          <p:cNvCxnSpPr>
            <a:cxnSpLocks/>
          </p:cNvCxnSpPr>
          <p:nvPr/>
        </p:nvCxnSpPr>
        <p:spPr>
          <a:xfrm>
            <a:off x="8227119" y="2961418"/>
            <a:ext cx="652272" cy="34080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8F3C8393-8165-C54F-9B32-96F97B01FD58}"/>
              </a:ext>
            </a:extLst>
          </p:cNvPr>
          <p:cNvSpPr txBox="1">
            <a:spLocks/>
          </p:cNvSpPr>
          <p:nvPr/>
        </p:nvSpPr>
        <p:spPr>
          <a:xfrm>
            <a:off x="6921504" y="2397522"/>
            <a:ext cx="1468683" cy="5638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Open this door to move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96B24EF7-E842-AA42-8ABF-4ED3FAA28059}"/>
              </a:ext>
            </a:extLst>
          </p:cNvPr>
          <p:cNvSpPr txBox="1">
            <a:spLocks/>
          </p:cNvSpPr>
          <p:nvPr/>
        </p:nvSpPr>
        <p:spPr>
          <a:xfrm>
            <a:off x="3623679" y="4700637"/>
            <a:ext cx="1468683" cy="5638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Check brake is not set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F78A38E0-6CAA-BE45-9CDF-C980A4084804}"/>
              </a:ext>
            </a:extLst>
          </p:cNvPr>
          <p:cNvCxnSpPr>
            <a:cxnSpLocks/>
          </p:cNvCxnSpPr>
          <p:nvPr/>
        </p:nvCxnSpPr>
        <p:spPr>
          <a:xfrm flipH="1">
            <a:off x="2843784" y="4889239"/>
            <a:ext cx="779895" cy="18669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3F33EE0-A636-3F47-9B57-ACF7F0050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828612" y="3521442"/>
            <a:ext cx="3144520" cy="235839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928F9A28-D6FB-D448-899F-C617C2CEB991}"/>
              </a:ext>
            </a:extLst>
          </p:cNvPr>
          <p:cNvSpPr txBox="1">
            <a:spLocks/>
          </p:cNvSpPr>
          <p:nvPr/>
        </p:nvSpPr>
        <p:spPr>
          <a:xfrm>
            <a:off x="7860741" y="5392703"/>
            <a:ext cx="3268246" cy="808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Check that tube is attached to “LIQUID” outlet</a:t>
            </a:r>
          </a:p>
          <a:p>
            <a:pPr marL="0" indent="0">
              <a:buNone/>
            </a:pPr>
            <a:r>
              <a:rPr lang="en-US" sz="1800"/>
              <a:t>Only operate blue valve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D5203E43-9690-D64C-9D12-344678175142}"/>
              </a:ext>
            </a:extLst>
          </p:cNvPr>
          <p:cNvCxnSpPr>
            <a:cxnSpLocks/>
          </p:cNvCxnSpPr>
          <p:nvPr/>
        </p:nvCxnSpPr>
        <p:spPr>
          <a:xfrm flipH="1" flipV="1">
            <a:off x="6437139" y="4778384"/>
            <a:ext cx="1326832" cy="71880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61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12C02-AF49-394B-BD30-8AD5337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" y="162752"/>
            <a:ext cx="10098024" cy="750443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EZRC – Bldg. 223 lab</a:t>
            </a:r>
            <a:endParaRPr lang="en-US" sz="3200" baseline="-2500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FCA2BD-F6FD-0943-A68D-39851B802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9052" y="2187390"/>
            <a:ext cx="4231341" cy="3173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D40A02E-EF8C-D54D-9CBF-324CC6739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595" y="3164539"/>
            <a:ext cx="4446495" cy="3334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5F4CE0-8195-684A-B3FE-8BF2E2980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73937" y="2070849"/>
            <a:ext cx="3299012" cy="247425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012A46BA-5B08-1A45-B637-F0BB38B2624B}"/>
              </a:ext>
            </a:extLst>
          </p:cNvPr>
          <p:cNvCxnSpPr>
            <a:cxnSpLocks/>
          </p:cNvCxnSpPr>
          <p:nvPr/>
        </p:nvCxnSpPr>
        <p:spPr>
          <a:xfrm>
            <a:off x="776508" y="1504213"/>
            <a:ext cx="164785" cy="87989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FD86AB9D-BF14-F948-B1EC-40194A090582}"/>
              </a:ext>
            </a:extLst>
          </p:cNvPr>
          <p:cNvSpPr txBox="1">
            <a:spLocks/>
          </p:cNvSpPr>
          <p:nvPr/>
        </p:nvSpPr>
        <p:spPr>
          <a:xfrm>
            <a:off x="362742" y="1120480"/>
            <a:ext cx="1468683" cy="56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-20 °C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5B22B4E5-1813-C04A-AEFB-27854DE721D1}"/>
              </a:ext>
            </a:extLst>
          </p:cNvPr>
          <p:cNvCxnSpPr>
            <a:cxnSpLocks/>
          </p:cNvCxnSpPr>
          <p:nvPr/>
        </p:nvCxnSpPr>
        <p:spPr>
          <a:xfrm flipH="1">
            <a:off x="1684301" y="1504213"/>
            <a:ext cx="348324" cy="93844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513D71F7-68F3-4C4A-903D-E07DD2ADF06A}"/>
              </a:ext>
            </a:extLst>
          </p:cNvPr>
          <p:cNvSpPr txBox="1">
            <a:spLocks/>
          </p:cNvSpPr>
          <p:nvPr/>
        </p:nvSpPr>
        <p:spPr>
          <a:xfrm>
            <a:off x="1487440" y="1124196"/>
            <a:ext cx="2681905" cy="56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-20 °C reserve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5B7BF506-E556-DD49-B6D3-96C2B1912BEA}"/>
              </a:ext>
            </a:extLst>
          </p:cNvPr>
          <p:cNvCxnSpPr>
            <a:cxnSpLocks/>
          </p:cNvCxnSpPr>
          <p:nvPr/>
        </p:nvCxnSpPr>
        <p:spPr>
          <a:xfrm flipV="1">
            <a:off x="2402299" y="5311367"/>
            <a:ext cx="0" cy="97289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4CE9F449-03BE-A34C-AEC1-CB4FB07FEE1E}"/>
              </a:ext>
            </a:extLst>
          </p:cNvPr>
          <p:cNvSpPr txBox="1">
            <a:spLocks/>
          </p:cNvSpPr>
          <p:nvPr/>
        </p:nvSpPr>
        <p:spPr>
          <a:xfrm>
            <a:off x="1684301" y="6294104"/>
            <a:ext cx="2288182" cy="56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Refrigerator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BE22CC7E-7198-CA4D-ABD3-493C2ED123C0}"/>
              </a:ext>
            </a:extLst>
          </p:cNvPr>
          <p:cNvCxnSpPr>
            <a:cxnSpLocks/>
          </p:cNvCxnSpPr>
          <p:nvPr/>
        </p:nvCxnSpPr>
        <p:spPr>
          <a:xfrm flipH="1">
            <a:off x="4402139" y="2606653"/>
            <a:ext cx="104246" cy="198327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61EECF2-2241-DB48-8B87-A9BAEB8331D6}"/>
              </a:ext>
            </a:extLst>
          </p:cNvPr>
          <p:cNvSpPr txBox="1">
            <a:spLocks/>
          </p:cNvSpPr>
          <p:nvPr/>
        </p:nvSpPr>
        <p:spPr>
          <a:xfrm>
            <a:off x="4092619" y="2222920"/>
            <a:ext cx="1468683" cy="56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-20 °C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582432B1-9A8F-9E44-86DC-D8E708F943DE}"/>
              </a:ext>
            </a:extLst>
          </p:cNvPr>
          <p:cNvCxnSpPr>
            <a:cxnSpLocks/>
          </p:cNvCxnSpPr>
          <p:nvPr/>
        </p:nvCxnSpPr>
        <p:spPr>
          <a:xfrm flipH="1">
            <a:off x="6454588" y="2949388"/>
            <a:ext cx="448533" cy="189155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39539F19-B445-0B4A-AC1D-3A8C4AF58221}"/>
              </a:ext>
            </a:extLst>
          </p:cNvPr>
          <p:cNvSpPr txBox="1">
            <a:spLocks/>
          </p:cNvSpPr>
          <p:nvPr/>
        </p:nvSpPr>
        <p:spPr>
          <a:xfrm>
            <a:off x="6228598" y="2321203"/>
            <a:ext cx="2271574" cy="84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-20 °C, some reserve space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53E4CB7C-6D8F-1446-A5FD-37E64E620B61}"/>
              </a:ext>
            </a:extLst>
          </p:cNvPr>
          <p:cNvSpPr txBox="1">
            <a:spLocks/>
          </p:cNvSpPr>
          <p:nvPr/>
        </p:nvSpPr>
        <p:spPr>
          <a:xfrm>
            <a:off x="9591717" y="5105180"/>
            <a:ext cx="2271574" cy="84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-20 °C for dead fish</a:t>
            </a:r>
          </a:p>
        </p:txBody>
      </p:sp>
    </p:spTree>
    <p:extLst>
      <p:ext uri="{BB962C8B-B14F-4D97-AF65-F5344CB8AC3E}">
        <p14:creationId xmlns:p14="http://schemas.microsoft.com/office/powerpoint/2010/main" val="136201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12C02-AF49-394B-BD30-8AD5337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" y="162752"/>
            <a:ext cx="10098024" cy="750443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EZRC – Bldg. 223 office</a:t>
            </a:r>
            <a:endParaRPr lang="en-US" sz="3200" baseline="-2500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1EA350-89E3-4D46-81E9-5F9BC88F3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43" y="1819835"/>
            <a:ext cx="4984904" cy="3738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A87E40-4CFE-CD41-8C6A-4C668548B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24896" y="2227916"/>
            <a:ext cx="4842438" cy="363182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DCB617BE-B0E5-F442-8020-EB826ECBD8D0}"/>
              </a:ext>
            </a:extLst>
          </p:cNvPr>
          <p:cNvCxnSpPr>
            <a:cxnSpLocks/>
          </p:cNvCxnSpPr>
          <p:nvPr/>
        </p:nvCxnSpPr>
        <p:spPr>
          <a:xfrm flipH="1">
            <a:off x="4463360" y="1622611"/>
            <a:ext cx="348324" cy="93844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249DE900-3D87-4249-B038-FD11DFC5DB48}"/>
              </a:ext>
            </a:extLst>
          </p:cNvPr>
          <p:cNvSpPr txBox="1">
            <a:spLocks/>
          </p:cNvSpPr>
          <p:nvPr/>
        </p:nvSpPr>
        <p:spPr>
          <a:xfrm>
            <a:off x="4194489" y="1183179"/>
            <a:ext cx="1542923" cy="56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code 673425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ED2DA264-F494-984F-8EEF-5377F5180D15}"/>
              </a:ext>
            </a:extLst>
          </p:cNvPr>
          <p:cNvCxnSpPr>
            <a:cxnSpLocks/>
          </p:cNvCxnSpPr>
          <p:nvPr/>
        </p:nvCxnSpPr>
        <p:spPr>
          <a:xfrm flipH="1">
            <a:off x="8111995" y="2698376"/>
            <a:ext cx="1865723" cy="29014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4D63FC63-0E13-EB40-A8CB-48C4FED6CAE0}"/>
              </a:ext>
            </a:extLst>
          </p:cNvPr>
          <p:cNvSpPr txBox="1">
            <a:spLocks/>
          </p:cNvSpPr>
          <p:nvPr/>
        </p:nvSpPr>
        <p:spPr>
          <a:xfrm>
            <a:off x="10052204" y="2416428"/>
            <a:ext cx="1542923" cy="5638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fish food refrigerator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338C722F-3639-4A4E-BCDB-BBF515286364}"/>
              </a:ext>
            </a:extLst>
          </p:cNvPr>
          <p:cNvCxnSpPr>
            <a:cxnSpLocks/>
          </p:cNvCxnSpPr>
          <p:nvPr/>
        </p:nvCxnSpPr>
        <p:spPr>
          <a:xfrm flipH="1" flipV="1">
            <a:off x="8041394" y="5111935"/>
            <a:ext cx="1936324" cy="26688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="" xmlns:a16="http://schemas.microsoft.com/office/drawing/2014/main" id="{DDAE8203-64C3-8042-939B-B1726925F850}"/>
              </a:ext>
            </a:extLst>
          </p:cNvPr>
          <p:cNvSpPr txBox="1">
            <a:spLocks/>
          </p:cNvSpPr>
          <p:nvPr/>
        </p:nvSpPr>
        <p:spPr>
          <a:xfrm>
            <a:off x="10052204" y="5233567"/>
            <a:ext cx="1542923" cy="5638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- 20 °C, some reserve space</a:t>
            </a:r>
          </a:p>
        </p:txBody>
      </p:sp>
    </p:spTree>
    <p:extLst>
      <p:ext uri="{BB962C8B-B14F-4D97-AF65-F5344CB8AC3E}">
        <p14:creationId xmlns:p14="http://schemas.microsoft.com/office/powerpoint/2010/main" val="109693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12C02-AF49-394B-BD30-8AD5337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" y="162752"/>
            <a:ext cx="10098024" cy="750443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EZRC – 2 cryogenic freezers in Bldg. 223 garage</a:t>
            </a:r>
            <a:endParaRPr lang="en-US" sz="3200" baseline="-2500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BEE8780-C052-D44E-9EC6-8BDF9C81ED50}"/>
              </a:ext>
            </a:extLst>
          </p:cNvPr>
          <p:cNvSpPr txBox="1">
            <a:spLocks/>
          </p:cNvSpPr>
          <p:nvPr/>
        </p:nvSpPr>
        <p:spPr>
          <a:xfrm>
            <a:off x="480541" y="1091105"/>
            <a:ext cx="11497561" cy="1551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Emergency LN</a:t>
            </a:r>
            <a:r>
              <a:rPr lang="en-US" sz="2400" baseline="-25000"/>
              <a:t>2</a:t>
            </a:r>
            <a:r>
              <a:rPr lang="en-US" sz="2400"/>
              <a:t> tanks are refilled and reattached weekly by delivery service</a:t>
            </a:r>
          </a:p>
          <a:p>
            <a:r>
              <a:rPr lang="en-US" sz="2400"/>
              <a:t>Freezers are automatically flooded if temperature rises</a:t>
            </a:r>
          </a:p>
          <a:p>
            <a:r>
              <a:rPr lang="en-US" sz="2400"/>
              <a:t>In emergency </a:t>
            </a:r>
            <a:r>
              <a:rPr lang="en-US" sz="2400" u="sng"/>
              <a:t>keep filled with LN</a:t>
            </a:r>
            <a:r>
              <a:rPr lang="en-US" sz="2400" u="sng" baseline="-25000"/>
              <a:t>2</a:t>
            </a:r>
            <a:r>
              <a:rPr lang="en-US" sz="2400"/>
              <a:t> until serviced by manufacturer</a:t>
            </a:r>
            <a:endParaRPr lang="en-US" sz="2400" baseline="-2500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91543D6-91B2-834E-B90E-B783FE517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0942" y="3258803"/>
            <a:ext cx="3888232" cy="2916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26D40A4-4E61-5146-A3FD-0C93D449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887" y="2642616"/>
            <a:ext cx="4462272" cy="334670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418FE975-D586-0848-932D-CD51AD0066D9}"/>
              </a:ext>
            </a:extLst>
          </p:cNvPr>
          <p:cNvCxnSpPr>
            <a:cxnSpLocks/>
          </p:cNvCxnSpPr>
          <p:nvPr/>
        </p:nvCxnSpPr>
        <p:spPr>
          <a:xfrm flipH="1" flipV="1">
            <a:off x="8531352" y="4315968"/>
            <a:ext cx="612648" cy="185623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3C378960-2430-EB4C-A73F-3C976D6529F7}"/>
              </a:ext>
            </a:extLst>
          </p:cNvPr>
          <p:cNvSpPr txBox="1">
            <a:spLocks/>
          </p:cNvSpPr>
          <p:nvPr/>
        </p:nvSpPr>
        <p:spPr>
          <a:xfrm>
            <a:off x="8412480" y="6325616"/>
            <a:ext cx="2807947" cy="3353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Keys hidden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06AD9965-32A1-9D40-877D-172CC524DAEA}"/>
              </a:ext>
            </a:extLst>
          </p:cNvPr>
          <p:cNvSpPr txBox="1">
            <a:spLocks/>
          </p:cNvSpPr>
          <p:nvPr/>
        </p:nvSpPr>
        <p:spPr>
          <a:xfrm>
            <a:off x="4201989" y="3414776"/>
            <a:ext cx="1347216" cy="335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Door is open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8A8044CC-0F58-3C4A-A45E-69636917E74C}"/>
              </a:ext>
            </a:extLst>
          </p:cNvPr>
          <p:cNvCxnSpPr>
            <a:cxnSpLocks/>
          </p:cNvCxnSpPr>
          <p:nvPr/>
        </p:nvCxnSpPr>
        <p:spPr>
          <a:xfrm flipH="1">
            <a:off x="2778382" y="3814174"/>
            <a:ext cx="1639824" cy="74173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7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12C02-AF49-394B-BD30-8AD5337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" y="162752"/>
            <a:ext cx="10098024" cy="750443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EZRC – 2 cryogenic freezers in Bldg. 223 garage</a:t>
            </a:r>
            <a:endParaRPr lang="en-US" sz="3200" baseline="-2500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BEE8780-C052-D44E-9EC6-8BDF9C81ED50}"/>
              </a:ext>
            </a:extLst>
          </p:cNvPr>
          <p:cNvSpPr txBox="1">
            <a:spLocks/>
          </p:cNvSpPr>
          <p:nvPr/>
        </p:nvSpPr>
        <p:spPr>
          <a:xfrm>
            <a:off x="453647" y="1249491"/>
            <a:ext cx="11497561" cy="1583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Emergency LN</a:t>
            </a:r>
            <a:r>
              <a:rPr lang="en-US" sz="2400" baseline="-25000"/>
              <a:t>2</a:t>
            </a:r>
            <a:r>
              <a:rPr lang="en-US" sz="2400"/>
              <a:t> tanks should be attached like this (normally by delivery service)</a:t>
            </a:r>
          </a:p>
          <a:p>
            <a:r>
              <a:rPr lang="en-US" sz="2400"/>
              <a:t>Valves to freezer must be </a:t>
            </a:r>
            <a:r>
              <a:rPr lang="en-US" sz="2400" u="sng"/>
              <a:t>open</a:t>
            </a:r>
            <a:r>
              <a:rPr lang="en-US" sz="2400"/>
              <a:t> at all times</a:t>
            </a:r>
            <a:endParaRPr lang="en-US" sz="2400" u="sng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09DF07-9948-C846-BD76-D50EBAF013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919426" y="2876238"/>
            <a:ext cx="4023055" cy="3017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EDFF294-F772-B743-9515-20C680C4FA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282269" y="2832847"/>
            <a:ext cx="4138766" cy="310407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8A8044CC-0F58-3C4A-A45E-69636917E74C}"/>
              </a:ext>
            </a:extLst>
          </p:cNvPr>
          <p:cNvCxnSpPr>
            <a:cxnSpLocks/>
          </p:cNvCxnSpPr>
          <p:nvPr/>
        </p:nvCxnSpPr>
        <p:spPr>
          <a:xfrm flipV="1">
            <a:off x="3092823" y="4288849"/>
            <a:ext cx="313765" cy="1828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9B7BB01E-CCC7-D444-B966-F4559D203D52}"/>
              </a:ext>
            </a:extLst>
          </p:cNvPr>
          <p:cNvCxnSpPr>
            <a:cxnSpLocks/>
          </p:cNvCxnSpPr>
          <p:nvPr/>
        </p:nvCxnSpPr>
        <p:spPr>
          <a:xfrm flipV="1">
            <a:off x="9351652" y="4468143"/>
            <a:ext cx="313765" cy="1828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9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12C02-AF49-394B-BD30-8AD5337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" y="162752"/>
            <a:ext cx="10098024" cy="750443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EZRC – Bldg. 223 lab</a:t>
            </a:r>
            <a:endParaRPr lang="en-US" sz="3200" baseline="-2500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FCA2BD-F6FD-0943-A68D-39851B802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9052" y="2187390"/>
            <a:ext cx="4231341" cy="3173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D40A02E-EF8C-D54D-9CBF-324CC6739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595" y="3164539"/>
            <a:ext cx="4446495" cy="3334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5F4CE0-8195-684A-B3FE-8BF2E2980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73937" y="2070849"/>
            <a:ext cx="3299012" cy="247425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012A46BA-5B08-1A45-B637-F0BB38B2624B}"/>
              </a:ext>
            </a:extLst>
          </p:cNvPr>
          <p:cNvCxnSpPr>
            <a:cxnSpLocks/>
          </p:cNvCxnSpPr>
          <p:nvPr/>
        </p:nvCxnSpPr>
        <p:spPr>
          <a:xfrm>
            <a:off x="776508" y="1504213"/>
            <a:ext cx="164785" cy="87989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FD86AB9D-BF14-F948-B1EC-40194A090582}"/>
              </a:ext>
            </a:extLst>
          </p:cNvPr>
          <p:cNvSpPr txBox="1">
            <a:spLocks/>
          </p:cNvSpPr>
          <p:nvPr/>
        </p:nvSpPr>
        <p:spPr>
          <a:xfrm>
            <a:off x="362742" y="1120480"/>
            <a:ext cx="1468683" cy="56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-20 °C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5B22B4E5-1813-C04A-AEFB-27854DE721D1}"/>
              </a:ext>
            </a:extLst>
          </p:cNvPr>
          <p:cNvCxnSpPr>
            <a:cxnSpLocks/>
          </p:cNvCxnSpPr>
          <p:nvPr/>
        </p:nvCxnSpPr>
        <p:spPr>
          <a:xfrm flipH="1">
            <a:off x="1684301" y="1504213"/>
            <a:ext cx="348324" cy="93844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513D71F7-68F3-4C4A-903D-E07DD2ADF06A}"/>
              </a:ext>
            </a:extLst>
          </p:cNvPr>
          <p:cNvSpPr txBox="1">
            <a:spLocks/>
          </p:cNvSpPr>
          <p:nvPr/>
        </p:nvSpPr>
        <p:spPr>
          <a:xfrm>
            <a:off x="1487440" y="1124196"/>
            <a:ext cx="2681905" cy="56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-20 °C reserve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5B7BF506-E556-DD49-B6D3-96C2B1912BEA}"/>
              </a:ext>
            </a:extLst>
          </p:cNvPr>
          <p:cNvCxnSpPr>
            <a:cxnSpLocks/>
          </p:cNvCxnSpPr>
          <p:nvPr/>
        </p:nvCxnSpPr>
        <p:spPr>
          <a:xfrm flipV="1">
            <a:off x="2402299" y="5311367"/>
            <a:ext cx="0" cy="97289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4CE9F449-03BE-A34C-AEC1-CB4FB07FEE1E}"/>
              </a:ext>
            </a:extLst>
          </p:cNvPr>
          <p:cNvSpPr txBox="1">
            <a:spLocks/>
          </p:cNvSpPr>
          <p:nvPr/>
        </p:nvSpPr>
        <p:spPr>
          <a:xfrm>
            <a:off x="1684301" y="6294104"/>
            <a:ext cx="2288182" cy="56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Refrigerator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BE22CC7E-7198-CA4D-ABD3-493C2ED123C0}"/>
              </a:ext>
            </a:extLst>
          </p:cNvPr>
          <p:cNvCxnSpPr>
            <a:cxnSpLocks/>
          </p:cNvCxnSpPr>
          <p:nvPr/>
        </p:nvCxnSpPr>
        <p:spPr>
          <a:xfrm flipH="1">
            <a:off x="4402139" y="2606653"/>
            <a:ext cx="104246" cy="198327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61EECF2-2241-DB48-8B87-A9BAEB8331D6}"/>
              </a:ext>
            </a:extLst>
          </p:cNvPr>
          <p:cNvSpPr txBox="1">
            <a:spLocks/>
          </p:cNvSpPr>
          <p:nvPr/>
        </p:nvSpPr>
        <p:spPr>
          <a:xfrm>
            <a:off x="4092619" y="2222920"/>
            <a:ext cx="1468683" cy="56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-20 °C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582432B1-9A8F-9E44-86DC-D8E708F943DE}"/>
              </a:ext>
            </a:extLst>
          </p:cNvPr>
          <p:cNvCxnSpPr>
            <a:cxnSpLocks/>
          </p:cNvCxnSpPr>
          <p:nvPr/>
        </p:nvCxnSpPr>
        <p:spPr>
          <a:xfrm flipH="1">
            <a:off x="6454588" y="2949388"/>
            <a:ext cx="448533" cy="189155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39539F19-B445-0B4A-AC1D-3A8C4AF58221}"/>
              </a:ext>
            </a:extLst>
          </p:cNvPr>
          <p:cNvSpPr txBox="1">
            <a:spLocks/>
          </p:cNvSpPr>
          <p:nvPr/>
        </p:nvSpPr>
        <p:spPr>
          <a:xfrm>
            <a:off x="6228598" y="2321203"/>
            <a:ext cx="2271574" cy="84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-20 °C, some reserve space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53E4CB7C-6D8F-1446-A5FD-37E64E620B61}"/>
              </a:ext>
            </a:extLst>
          </p:cNvPr>
          <p:cNvSpPr txBox="1">
            <a:spLocks/>
          </p:cNvSpPr>
          <p:nvPr/>
        </p:nvSpPr>
        <p:spPr>
          <a:xfrm>
            <a:off x="9591717" y="5105180"/>
            <a:ext cx="2271574" cy="84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-20 °C for dead fish</a:t>
            </a:r>
          </a:p>
        </p:txBody>
      </p:sp>
    </p:spTree>
    <p:extLst>
      <p:ext uri="{BB962C8B-B14F-4D97-AF65-F5344CB8AC3E}">
        <p14:creationId xmlns:p14="http://schemas.microsoft.com/office/powerpoint/2010/main" val="3096674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12C02-AF49-394B-BD30-8AD5337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" y="162752"/>
            <a:ext cx="10098024" cy="750443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EZRC – Bldg. 223 office</a:t>
            </a:r>
            <a:endParaRPr lang="en-US" sz="3200" baseline="-2500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1EA350-89E3-4D46-81E9-5F9BC88F3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43" y="1819835"/>
            <a:ext cx="4984904" cy="3738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A87E40-4CFE-CD41-8C6A-4C668548B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24896" y="2227916"/>
            <a:ext cx="4842438" cy="363182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DCB617BE-B0E5-F442-8020-EB826ECBD8D0}"/>
              </a:ext>
            </a:extLst>
          </p:cNvPr>
          <p:cNvCxnSpPr>
            <a:cxnSpLocks/>
          </p:cNvCxnSpPr>
          <p:nvPr/>
        </p:nvCxnSpPr>
        <p:spPr>
          <a:xfrm flipH="1">
            <a:off x="4463360" y="1622611"/>
            <a:ext cx="348324" cy="93844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249DE900-3D87-4249-B038-FD11DFC5DB48}"/>
              </a:ext>
            </a:extLst>
          </p:cNvPr>
          <p:cNvSpPr txBox="1">
            <a:spLocks/>
          </p:cNvSpPr>
          <p:nvPr/>
        </p:nvSpPr>
        <p:spPr>
          <a:xfrm>
            <a:off x="4194489" y="1183179"/>
            <a:ext cx="1542923" cy="56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code 673425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ED2DA264-F494-984F-8EEF-5377F5180D15}"/>
              </a:ext>
            </a:extLst>
          </p:cNvPr>
          <p:cNvCxnSpPr>
            <a:cxnSpLocks/>
          </p:cNvCxnSpPr>
          <p:nvPr/>
        </p:nvCxnSpPr>
        <p:spPr>
          <a:xfrm flipH="1">
            <a:off x="8111995" y="2698376"/>
            <a:ext cx="1865723" cy="29014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4D63FC63-0E13-EB40-A8CB-48C4FED6CAE0}"/>
              </a:ext>
            </a:extLst>
          </p:cNvPr>
          <p:cNvSpPr txBox="1">
            <a:spLocks/>
          </p:cNvSpPr>
          <p:nvPr/>
        </p:nvSpPr>
        <p:spPr>
          <a:xfrm>
            <a:off x="10052204" y="2416428"/>
            <a:ext cx="1542923" cy="5638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fish food refrigerator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338C722F-3639-4A4E-BCDB-BBF515286364}"/>
              </a:ext>
            </a:extLst>
          </p:cNvPr>
          <p:cNvCxnSpPr>
            <a:cxnSpLocks/>
          </p:cNvCxnSpPr>
          <p:nvPr/>
        </p:nvCxnSpPr>
        <p:spPr>
          <a:xfrm flipH="1" flipV="1">
            <a:off x="8041394" y="5111935"/>
            <a:ext cx="1936324" cy="26688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="" xmlns:a16="http://schemas.microsoft.com/office/drawing/2014/main" id="{DDAE8203-64C3-8042-939B-B1726925F850}"/>
              </a:ext>
            </a:extLst>
          </p:cNvPr>
          <p:cNvSpPr txBox="1">
            <a:spLocks/>
          </p:cNvSpPr>
          <p:nvPr/>
        </p:nvSpPr>
        <p:spPr>
          <a:xfrm>
            <a:off x="10052204" y="5233567"/>
            <a:ext cx="1542923" cy="5638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- 20 °C, some reserve space</a:t>
            </a:r>
          </a:p>
        </p:txBody>
      </p:sp>
    </p:spTree>
    <p:extLst>
      <p:ext uri="{BB962C8B-B14F-4D97-AF65-F5344CB8AC3E}">
        <p14:creationId xmlns:p14="http://schemas.microsoft.com/office/powerpoint/2010/main" val="241887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781" y="403123"/>
            <a:ext cx="263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Perkin Elmer Devices </a:t>
            </a:r>
            <a:r>
              <a:rPr lang="en-US" b="1" dirty="0" smtClean="0"/>
              <a:t>341 </a:t>
            </a:r>
            <a:endParaRPr lang="en-US" b="1" dirty="0"/>
          </a:p>
        </p:txBody>
      </p:sp>
      <p:pic>
        <p:nvPicPr>
          <p:cNvPr id="1026" name="Picture 2" descr="D:\Projects\ScreeningCenter\NewBuilding\PerkinElmerDevices\PeravaliLab\PeravaliLab_PerkinElmer\Perkin Elmer_KIT\IMG_1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1" y="953217"/>
            <a:ext cx="2389623" cy="318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jects\ScreeningCenter\NewBuilding\PerkinElmerDevices\PeravaliLab\PeravaliLab_PerkinElmer\Perkin Elmer_KIT\IMG_1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05" y="953217"/>
            <a:ext cx="2386584" cy="31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jects\ScreeningCenter\NewBuilding\PerkinElmerDevices\PeravaliLab\PeravaliLab_PerkinElmer\Perkin Elmer_KIT\IMG_1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16" y="953217"/>
            <a:ext cx="2386584" cy="31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ojects\ScreeningCenter\NewBuilding\PerkinElmerDevices\PeravaliLab\PeravaliLab_PerkinElmer\Perkin Elmer_KIT\IMG_15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886" y="911606"/>
            <a:ext cx="2386584" cy="31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ojects\ScreeningCenter\NewBuilding\PerkinElmerDevices\PeravaliLab\PeravaliLab_PerkinElmer\Perkin Elmer_KIT\IMG_15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1" y="4246792"/>
            <a:ext cx="1958407" cy="261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Projects\ScreeningCenter\NewBuilding\PerkinElmerDevices\PeravaliLab\PeravaliLab_PerkinElmer\Perkin Elmer_KIT\IMG_157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08" y="4236061"/>
            <a:ext cx="1966453" cy="262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Projects\ScreeningCenter\NewBuilding\PerkinElmerDevices\PeravaliLab\PeravaliLab_PerkinElmer\Perkin Elmer_KIT\IMG_15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52" y="4246792"/>
            <a:ext cx="1961388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Projects\ScreeningCenter\NewBuilding\PerkinElmerDevices\PeravaliLab\PeravaliLab_PerkinElmer\Perkin Elmer_KIT\IMG_158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40" y="4236061"/>
            <a:ext cx="1961388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Projects\ScreeningCenter\NewBuilding\PerkinElmerDevices\PeravaliLab\PeravaliLab_PerkinElmer\Perkin Elmer_KIT\IMG_158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428" y="4229727"/>
            <a:ext cx="1961388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Projects\ScreeningCenter\NewBuilding\PerkinElmerDevices\PeravaliLab\PeravaliLab_PerkinElmer\Perkin Elmer_KIT\IMG_158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422" y="4246792"/>
            <a:ext cx="1961388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32206" y="403123"/>
            <a:ext cx="235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to be switched off!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71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781" y="403123"/>
            <a:ext cx="221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Olympus Devices 341</a:t>
            </a:r>
            <a:endParaRPr lang="en-US" b="1" dirty="0"/>
          </a:p>
        </p:txBody>
      </p:sp>
      <p:pic>
        <p:nvPicPr>
          <p:cNvPr id="2050" name="Picture 2" descr="D:\Projects\ScreeningCenter\NewBuilding\OlympusDevices\IMG_1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917" y="1208319"/>
            <a:ext cx="3486912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rojects\ScreeningCenter\NewBuilding\OlympusDevices\IMG_17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1101" y="1208318"/>
            <a:ext cx="3486912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rojects\ScreeningCenter\NewBuilding\OlympusDevices\IMG_1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76285" y="1208320"/>
            <a:ext cx="3486911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rojects\ScreeningCenter\NewBuilding\OlympusDevices\IMG_18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91469" y="1212533"/>
            <a:ext cx="3486912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rojects\ScreeningCenter\NewBuilding\OlympusDevices\IMG_18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40" y="4513418"/>
            <a:ext cx="2679523" cy="200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Projects\ScreeningCenter\NewBuilding\OlympusDevices\IMG_18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6143" y="4513757"/>
            <a:ext cx="268224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Projects\ScreeningCenter\NewBuilding\OlympusDevices\IMG_18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9973" y="4511040"/>
            <a:ext cx="268224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Projects\ScreeningCenter\NewBuilding\OlympusDevices\IMG_180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3084" y="4513757"/>
            <a:ext cx="268224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38052" y="108608"/>
            <a:ext cx="7904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computers are not to be switched off! The light sources should be switched off after the experiments.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7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781" y="403123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NGS 341</a:t>
            </a:r>
            <a:endParaRPr lang="en-US" b="1" dirty="0"/>
          </a:p>
        </p:txBody>
      </p:sp>
      <p:pic>
        <p:nvPicPr>
          <p:cNvPr id="3074" name="Picture 2" descr="D:\Projects\ScreeningCenter\NewBuilding\NGS_facility_Rm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3" y="1321926"/>
            <a:ext cx="8758033" cy="49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2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12C02-AF49-394B-BD30-8AD5337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" y="162752"/>
            <a:ext cx="10098024" cy="750443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EZRC - LN</a:t>
            </a:r>
            <a:r>
              <a:rPr lang="en-US" sz="3200" baseline="-25000">
                <a:latin typeface="+mn-lt"/>
              </a:rPr>
              <a:t>2</a:t>
            </a:r>
            <a:r>
              <a:rPr lang="en-US" sz="3200">
                <a:latin typeface="+mn-lt"/>
              </a:rPr>
              <a:t> containers in Bldg. 341 hallway</a:t>
            </a:r>
            <a:endParaRPr lang="en-US" sz="3200" baseline="-2500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BEE8780-C052-D44E-9EC6-8BDF9C81ED50}"/>
              </a:ext>
            </a:extLst>
          </p:cNvPr>
          <p:cNvSpPr txBox="1">
            <a:spLocks/>
          </p:cNvSpPr>
          <p:nvPr/>
        </p:nvSpPr>
        <p:spPr>
          <a:xfrm>
            <a:off x="453647" y="1036241"/>
            <a:ext cx="10702033" cy="1049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Keys and gloves and (if needed) wrenches are in a “secret” compartment in the cryogenic freezer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2909AF-ED99-C74D-AB9D-CF03578D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2564892"/>
            <a:ext cx="4395216" cy="3296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389E495-0842-AA4D-B7AB-034995F0A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568" y="2564892"/>
            <a:ext cx="4395216" cy="3296412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52F90A7F-FF12-E846-8726-09454F789393}"/>
              </a:ext>
            </a:extLst>
          </p:cNvPr>
          <p:cNvCxnSpPr>
            <a:cxnSpLocks/>
          </p:cNvCxnSpPr>
          <p:nvPr/>
        </p:nvCxnSpPr>
        <p:spPr>
          <a:xfrm flipH="1" flipV="1">
            <a:off x="3410712" y="4398264"/>
            <a:ext cx="539496" cy="1600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DD3DA4A5-AD9A-7245-A6E5-CE83A93019FC}"/>
              </a:ext>
            </a:extLst>
          </p:cNvPr>
          <p:cNvSpPr txBox="1">
            <a:spLocks/>
          </p:cNvSpPr>
          <p:nvPr/>
        </p:nvSpPr>
        <p:spPr>
          <a:xfrm>
            <a:off x="2727960" y="6058128"/>
            <a:ext cx="3879878" cy="56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Pull lever above display to open</a:t>
            </a:r>
          </a:p>
        </p:txBody>
      </p:sp>
    </p:spTree>
    <p:extLst>
      <p:ext uri="{BB962C8B-B14F-4D97-AF65-F5344CB8AC3E}">
        <p14:creationId xmlns:p14="http://schemas.microsoft.com/office/powerpoint/2010/main" val="60023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12C02-AF49-394B-BD30-8AD5337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" y="162752"/>
            <a:ext cx="10098024" cy="750443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EZRC - LN</a:t>
            </a:r>
            <a:r>
              <a:rPr lang="en-US" sz="3200" baseline="-25000">
                <a:latin typeface="+mn-lt"/>
              </a:rPr>
              <a:t>2</a:t>
            </a:r>
            <a:r>
              <a:rPr lang="en-US" sz="3200">
                <a:latin typeface="+mn-lt"/>
              </a:rPr>
              <a:t> containers in Bldg. 341 hallway</a:t>
            </a:r>
            <a:endParaRPr lang="en-US" sz="3200" baseline="-2500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BEE8780-C052-D44E-9EC6-8BDF9C81ED50}"/>
              </a:ext>
            </a:extLst>
          </p:cNvPr>
          <p:cNvSpPr txBox="1">
            <a:spLocks/>
          </p:cNvSpPr>
          <p:nvPr/>
        </p:nvSpPr>
        <p:spPr>
          <a:xfrm>
            <a:off x="453647" y="1036241"/>
            <a:ext cx="10638025" cy="618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Fill square containers until towers incl. handles are just covered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F67DD7-4352-0742-8640-BC6B201C2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12" y="2167128"/>
            <a:ext cx="4760976" cy="3570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D2FBBA-D511-4A44-BAB4-81A2ECCF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0" y="2173986"/>
            <a:ext cx="4751832" cy="356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4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12C02-AF49-394B-BD30-8AD5337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" y="162752"/>
            <a:ext cx="10098024" cy="750443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EZRC - LN</a:t>
            </a:r>
            <a:r>
              <a:rPr lang="en-US" sz="3200" baseline="-25000">
                <a:latin typeface="+mn-lt"/>
              </a:rPr>
              <a:t>2</a:t>
            </a:r>
            <a:r>
              <a:rPr lang="en-US" sz="3200">
                <a:latin typeface="+mn-lt"/>
              </a:rPr>
              <a:t> containers in Bldg. 341 hallway</a:t>
            </a:r>
            <a:endParaRPr lang="en-US" sz="3200" baseline="-2500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BEE8780-C052-D44E-9EC6-8BDF9C81ED50}"/>
              </a:ext>
            </a:extLst>
          </p:cNvPr>
          <p:cNvSpPr txBox="1">
            <a:spLocks/>
          </p:cNvSpPr>
          <p:nvPr/>
        </p:nvSpPr>
        <p:spPr>
          <a:xfrm>
            <a:off x="453647" y="1036241"/>
            <a:ext cx="10638025" cy="925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One key opens both round containers</a:t>
            </a:r>
          </a:p>
          <a:p>
            <a:r>
              <a:rPr lang="en-US" sz="2400"/>
              <a:t>Fill until liquid just reaches the neck</a:t>
            </a:r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E1054D0-CB09-4B46-897E-65894DC8D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" y="2167128"/>
            <a:ext cx="4760976" cy="35707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478C17B-3E59-EC45-945F-F8E38F726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008" y="2167128"/>
            <a:ext cx="4760976" cy="357073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5453DED-EF7A-3149-B021-EC3F579FBC8D}"/>
              </a:ext>
            </a:extLst>
          </p:cNvPr>
          <p:cNvCxnSpPr>
            <a:cxnSpLocks/>
          </p:cNvCxnSpPr>
          <p:nvPr/>
        </p:nvCxnSpPr>
        <p:spPr>
          <a:xfrm flipH="1" flipV="1">
            <a:off x="8080248" y="4507992"/>
            <a:ext cx="1292352" cy="143560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D5272D5D-EDF3-6341-837C-C865B619E37A}"/>
              </a:ext>
            </a:extLst>
          </p:cNvPr>
          <p:cNvSpPr txBox="1">
            <a:spLocks/>
          </p:cNvSpPr>
          <p:nvPr/>
        </p:nvSpPr>
        <p:spPr>
          <a:xfrm>
            <a:off x="8921496" y="6035040"/>
            <a:ext cx="2807947" cy="57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Max. liquid level</a:t>
            </a:r>
          </a:p>
        </p:txBody>
      </p:sp>
    </p:spTree>
    <p:extLst>
      <p:ext uri="{BB962C8B-B14F-4D97-AF65-F5344CB8AC3E}">
        <p14:creationId xmlns:p14="http://schemas.microsoft.com/office/powerpoint/2010/main" val="47788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12C02-AF49-394B-BD30-8AD5337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" y="162752"/>
            <a:ext cx="10098024" cy="750443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EZRC - LN</a:t>
            </a:r>
            <a:r>
              <a:rPr lang="en-US" sz="3200" baseline="-25000">
                <a:latin typeface="+mn-lt"/>
              </a:rPr>
              <a:t>2</a:t>
            </a:r>
            <a:r>
              <a:rPr lang="en-US" sz="3200">
                <a:latin typeface="+mn-lt"/>
              </a:rPr>
              <a:t> containers in Bldg. 341 hallway</a:t>
            </a:r>
            <a:endParaRPr lang="en-US" sz="3200" baseline="-2500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BEE8780-C052-D44E-9EC6-8BDF9C81ED50}"/>
              </a:ext>
            </a:extLst>
          </p:cNvPr>
          <p:cNvSpPr txBox="1">
            <a:spLocks/>
          </p:cNvSpPr>
          <p:nvPr/>
        </p:nvSpPr>
        <p:spPr>
          <a:xfrm>
            <a:off x="453647" y="1036241"/>
            <a:ext cx="4392673" cy="1185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Lock like this</a:t>
            </a:r>
          </a:p>
          <a:p>
            <a:r>
              <a:rPr lang="en-US" sz="2400"/>
              <a:t>Sign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F9E43F-993E-DF41-938A-D5B6007A1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458531"/>
            <a:ext cx="3279648" cy="2459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29EC18-E433-D046-840A-0DA889BA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61563" y="3676969"/>
            <a:ext cx="3310128" cy="2482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9FB90F-ED40-2646-B5D7-DC1146066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536" y="1381760"/>
            <a:ext cx="3510534" cy="46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3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12C02-AF49-394B-BD30-8AD5337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" y="162752"/>
            <a:ext cx="10098024" cy="750443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EZRC – cryogenic freezer in Bldg. 341 hallway</a:t>
            </a:r>
            <a:endParaRPr lang="en-US" sz="3200" baseline="-2500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BEE8780-C052-D44E-9EC6-8BDF9C81ED50}"/>
              </a:ext>
            </a:extLst>
          </p:cNvPr>
          <p:cNvSpPr txBox="1">
            <a:spLocks/>
          </p:cNvSpPr>
          <p:nvPr/>
        </p:nvSpPr>
        <p:spPr>
          <a:xfrm>
            <a:off x="510287" y="1036240"/>
            <a:ext cx="10794207" cy="2872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Emergency LN</a:t>
            </a:r>
            <a:r>
              <a:rPr lang="en-US" sz="2400" baseline="-25000"/>
              <a:t>2</a:t>
            </a:r>
            <a:r>
              <a:rPr lang="en-US" sz="2400"/>
              <a:t> tank is refilled and reattached weekly by delivery service</a:t>
            </a:r>
          </a:p>
          <a:p>
            <a:r>
              <a:rPr lang="en-US" sz="2400"/>
              <a:t>Freezer is automatically flooded if temperature rises</a:t>
            </a:r>
          </a:p>
          <a:p>
            <a:r>
              <a:rPr lang="en-US" sz="2400"/>
              <a:t>Valve to freezer must be </a:t>
            </a:r>
            <a:r>
              <a:rPr lang="en-US" sz="2400" u="sng"/>
              <a:t>open</a:t>
            </a:r>
            <a:r>
              <a:rPr lang="en-US" sz="2400"/>
              <a:t> at all times</a:t>
            </a:r>
          </a:p>
          <a:p>
            <a:r>
              <a:rPr lang="en-US" sz="2400"/>
              <a:t>In emergency </a:t>
            </a:r>
            <a:r>
              <a:rPr lang="en-US" sz="2400" u="sng"/>
              <a:t>keep filled with LN</a:t>
            </a:r>
            <a:r>
              <a:rPr lang="en-US" sz="2400" u="sng" baseline="-25000"/>
              <a:t>2</a:t>
            </a:r>
            <a:r>
              <a:rPr lang="en-US" sz="2400"/>
              <a:t> until serviced by manufacturer</a:t>
            </a:r>
          </a:p>
          <a:p>
            <a:r>
              <a:rPr lang="en-US" sz="2400"/>
              <a:t>-147 to -150 °C is normal, must never exceed -130 °C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236EA6-AC0A-C94A-BD46-49F814653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45" y="3442448"/>
            <a:ext cx="4048049" cy="30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5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12C02-AF49-394B-BD30-8AD5337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" y="162752"/>
            <a:ext cx="10098024" cy="750443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EZRC - 80 °C freezers in Bldg. 341 hallway</a:t>
            </a:r>
            <a:endParaRPr lang="en-US" sz="3200" baseline="-2500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BEE8780-C052-D44E-9EC6-8BDF9C81ED50}"/>
              </a:ext>
            </a:extLst>
          </p:cNvPr>
          <p:cNvSpPr txBox="1">
            <a:spLocks/>
          </p:cNvSpPr>
          <p:nvPr/>
        </p:nvSpPr>
        <p:spPr>
          <a:xfrm>
            <a:off x="453647" y="1036241"/>
            <a:ext cx="10638025" cy="2264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Contain samples from Tübingen screens, not high priority</a:t>
            </a:r>
          </a:p>
          <a:p>
            <a:r>
              <a:rPr lang="en-US" sz="2400"/>
              <a:t>In case of break-down </a:t>
            </a:r>
            <a:r>
              <a:rPr lang="en-US" sz="2400" u="sng"/>
              <a:t>empty out and discard </a:t>
            </a:r>
            <a:r>
              <a:rPr lang="en-US" sz="2400"/>
              <a:t>as there is very little reserve space (garbage bags in cleaning kitchen next to side entrance)</a:t>
            </a:r>
          </a:p>
          <a:p>
            <a:r>
              <a:rPr lang="en-US" sz="2400"/>
              <a:t>Save boxes labelled “SC” or “FDA library”, they belong to the Screening Center</a:t>
            </a:r>
          </a:p>
          <a:p>
            <a:r>
              <a:rPr lang="en-US" sz="2400"/>
              <a:t>Also ”ZF PAC library”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CAB4C9-36E6-794B-BEA6-30F60EE2C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6393" y="4083939"/>
            <a:ext cx="2679192" cy="2009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DF624E1-6234-2A49-9556-F86E54D1E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73249" y="4083939"/>
            <a:ext cx="2679192" cy="2009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6EAB796-4F39-AF4F-917C-3C640D12B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650105" y="4083939"/>
            <a:ext cx="2679192" cy="20093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925794-CE7C-F247-9D2C-ECE454970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6926961" y="4083939"/>
            <a:ext cx="2679192" cy="20093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AC98C9F-5489-124F-A359-9043BBB33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203817" y="4083939"/>
            <a:ext cx="2679192" cy="20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0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12C02-AF49-394B-BD30-8AD5337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" y="162752"/>
            <a:ext cx="10098024" cy="750443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EZRC – 2 cryogenic freezers in Bldg. 223 garage</a:t>
            </a:r>
            <a:endParaRPr lang="en-US" sz="3200" baseline="-2500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BEE8780-C052-D44E-9EC6-8BDF9C81ED50}"/>
              </a:ext>
            </a:extLst>
          </p:cNvPr>
          <p:cNvSpPr txBox="1">
            <a:spLocks/>
          </p:cNvSpPr>
          <p:nvPr/>
        </p:nvSpPr>
        <p:spPr>
          <a:xfrm>
            <a:off x="480541" y="1091105"/>
            <a:ext cx="11497561" cy="1551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Emergency LN</a:t>
            </a:r>
            <a:r>
              <a:rPr lang="en-US" sz="2400" baseline="-25000"/>
              <a:t>2</a:t>
            </a:r>
            <a:r>
              <a:rPr lang="en-US" sz="2400"/>
              <a:t> tanks are refilled and reattached weekly by delivery service</a:t>
            </a:r>
          </a:p>
          <a:p>
            <a:r>
              <a:rPr lang="en-US" sz="2400"/>
              <a:t>Freezers are automatically flooded if temperature rises</a:t>
            </a:r>
          </a:p>
          <a:p>
            <a:r>
              <a:rPr lang="en-US" sz="2400"/>
              <a:t>In emergency </a:t>
            </a:r>
            <a:r>
              <a:rPr lang="en-US" sz="2400" u="sng"/>
              <a:t>keep filled with LN</a:t>
            </a:r>
            <a:r>
              <a:rPr lang="en-US" sz="2400" u="sng" baseline="-25000"/>
              <a:t>2</a:t>
            </a:r>
            <a:r>
              <a:rPr lang="en-US" sz="2400"/>
              <a:t> until serviced by manufacturer</a:t>
            </a:r>
            <a:endParaRPr lang="en-US" sz="2400" baseline="-2500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91543D6-91B2-834E-B90E-B783FE517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0942" y="3258803"/>
            <a:ext cx="3888232" cy="2916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26D40A4-4E61-5146-A3FD-0C93D449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887" y="2642616"/>
            <a:ext cx="4462272" cy="334670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418FE975-D586-0848-932D-CD51AD0066D9}"/>
              </a:ext>
            </a:extLst>
          </p:cNvPr>
          <p:cNvCxnSpPr>
            <a:cxnSpLocks/>
          </p:cNvCxnSpPr>
          <p:nvPr/>
        </p:nvCxnSpPr>
        <p:spPr>
          <a:xfrm flipH="1" flipV="1">
            <a:off x="8531352" y="4315968"/>
            <a:ext cx="612648" cy="185623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3C378960-2430-EB4C-A73F-3C976D6529F7}"/>
              </a:ext>
            </a:extLst>
          </p:cNvPr>
          <p:cNvSpPr txBox="1">
            <a:spLocks/>
          </p:cNvSpPr>
          <p:nvPr/>
        </p:nvSpPr>
        <p:spPr>
          <a:xfrm>
            <a:off x="8412480" y="6325616"/>
            <a:ext cx="2807947" cy="3353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Keys hidden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06AD9965-32A1-9D40-877D-172CC524DAEA}"/>
              </a:ext>
            </a:extLst>
          </p:cNvPr>
          <p:cNvSpPr txBox="1">
            <a:spLocks/>
          </p:cNvSpPr>
          <p:nvPr/>
        </p:nvSpPr>
        <p:spPr>
          <a:xfrm>
            <a:off x="4201989" y="3414776"/>
            <a:ext cx="1347216" cy="335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Door is open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8A8044CC-0F58-3C4A-A45E-69636917E74C}"/>
              </a:ext>
            </a:extLst>
          </p:cNvPr>
          <p:cNvCxnSpPr>
            <a:cxnSpLocks/>
          </p:cNvCxnSpPr>
          <p:nvPr/>
        </p:nvCxnSpPr>
        <p:spPr>
          <a:xfrm flipH="1">
            <a:off x="2778382" y="3814174"/>
            <a:ext cx="1639824" cy="74173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12C02-AF49-394B-BD30-8AD5337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5" y="162752"/>
            <a:ext cx="10098024" cy="750443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EZRC – 2 cryogenic freezers in Bldg. 223 garage</a:t>
            </a:r>
            <a:endParaRPr lang="en-US" sz="3200" baseline="-2500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BEE8780-C052-D44E-9EC6-8BDF9C81ED50}"/>
              </a:ext>
            </a:extLst>
          </p:cNvPr>
          <p:cNvSpPr txBox="1">
            <a:spLocks/>
          </p:cNvSpPr>
          <p:nvPr/>
        </p:nvSpPr>
        <p:spPr>
          <a:xfrm>
            <a:off x="453647" y="1249491"/>
            <a:ext cx="11497561" cy="1583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Emergency LN</a:t>
            </a:r>
            <a:r>
              <a:rPr lang="en-US" sz="2400" baseline="-25000"/>
              <a:t>2</a:t>
            </a:r>
            <a:r>
              <a:rPr lang="en-US" sz="2400"/>
              <a:t> tanks should be attached like this (normally by delivery service)</a:t>
            </a:r>
          </a:p>
          <a:p>
            <a:r>
              <a:rPr lang="en-US" sz="2400"/>
              <a:t>Valves to freezer must be </a:t>
            </a:r>
            <a:r>
              <a:rPr lang="en-US" sz="2400" u="sng"/>
              <a:t>open</a:t>
            </a:r>
            <a:r>
              <a:rPr lang="en-US" sz="2400"/>
              <a:t> at all times</a:t>
            </a:r>
            <a:endParaRPr lang="en-US" sz="2400" u="sng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09DF07-9948-C846-BD76-D50EBAF013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919426" y="2876238"/>
            <a:ext cx="4023055" cy="3017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EDFF294-F772-B743-9515-20C680C4FA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282269" y="2832847"/>
            <a:ext cx="4138766" cy="310407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8A8044CC-0F58-3C4A-A45E-69636917E74C}"/>
              </a:ext>
            </a:extLst>
          </p:cNvPr>
          <p:cNvCxnSpPr>
            <a:cxnSpLocks/>
          </p:cNvCxnSpPr>
          <p:nvPr/>
        </p:nvCxnSpPr>
        <p:spPr>
          <a:xfrm flipV="1">
            <a:off x="3092823" y="4288849"/>
            <a:ext cx="313765" cy="1828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9B7BB01E-CCC7-D444-B966-F4559D203D52}"/>
              </a:ext>
            </a:extLst>
          </p:cNvPr>
          <p:cNvCxnSpPr>
            <a:cxnSpLocks/>
          </p:cNvCxnSpPr>
          <p:nvPr/>
        </p:nvCxnSpPr>
        <p:spPr>
          <a:xfrm flipV="1">
            <a:off x="9351652" y="4468143"/>
            <a:ext cx="313765" cy="1828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96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582</Words>
  <Application>Microsoft Office PowerPoint</Application>
  <PresentationFormat>Custom</PresentationFormat>
  <Paragraphs>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EZRC - LN2 containers in Bldg. 341</vt:lpstr>
      <vt:lpstr>EZRC - LN2 containers in Bldg. 341 hallway</vt:lpstr>
      <vt:lpstr>EZRC - LN2 containers in Bldg. 341 hallway</vt:lpstr>
      <vt:lpstr>EZRC - LN2 containers in Bldg. 341 hallway</vt:lpstr>
      <vt:lpstr>EZRC - LN2 containers in Bldg. 341 hallway</vt:lpstr>
      <vt:lpstr>EZRC – cryogenic freezer in Bldg. 341 hallway</vt:lpstr>
      <vt:lpstr>EZRC - 80 °C freezers in Bldg. 341 hallway</vt:lpstr>
      <vt:lpstr>EZRC – 2 cryogenic freezers in Bldg. 223 garage</vt:lpstr>
      <vt:lpstr>EZRC – 2 cryogenic freezers in Bldg. 223 garage</vt:lpstr>
      <vt:lpstr>EZRC – Bldg. 223 lab</vt:lpstr>
      <vt:lpstr>EZRC – Bldg. 223 office</vt:lpstr>
      <vt:lpstr>EZRC – 2 cryogenic freezers in Bldg. 223 garage</vt:lpstr>
      <vt:lpstr>EZRC – 2 cryogenic freezers in Bldg. 223 garage</vt:lpstr>
      <vt:lpstr>EZRC – Bldg. 223 lab</vt:lpstr>
      <vt:lpstr>EZRC – Bldg. 223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robert.geisler@kit.edu</dc:creator>
  <cp:lastModifiedBy>peravali</cp:lastModifiedBy>
  <cp:revision>18</cp:revision>
  <dcterms:created xsi:type="dcterms:W3CDTF">2020-03-17T12:41:19Z</dcterms:created>
  <dcterms:modified xsi:type="dcterms:W3CDTF">2020-04-03T05:58:30Z</dcterms:modified>
</cp:coreProperties>
</file>